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ormorant Garamond Bold Italics" charset="1" panose="00000800000000000000"/>
      <p:regular r:id="rId18"/>
    </p:embeddedFont>
    <p:embeddedFont>
      <p:font typeface="Quicksand" charset="1" panose="00000000000000000000"/>
      <p:regular r:id="rId19"/>
    </p:embeddedFont>
    <p:embeddedFont>
      <p:font typeface="Quicksand Bold" charset="1" panose="00000000000000000000"/>
      <p:regular r:id="rId20"/>
    </p:embeddedFon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m3H40Vtg.mp4" Type="http://schemas.openxmlformats.org/officeDocument/2006/relationships/video"/><Relationship Id="rId4" Target="../media/VAGm3H40Vtg.mp4" Type="http://schemas.microsoft.com/office/2007/relationships/media"/><Relationship Id="rId5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randomnerdtutorials.com/raspberry-pi-mjpeg-streaming-web-server-picamera2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3764" y="2389378"/>
            <a:ext cx="16229942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Rescue-feet</a:t>
            </a: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52274" y="5479850"/>
            <a:ext cx="12812922" cy="170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4"/>
              </a:lnSpc>
              <a:spcBef>
                <a:spcPct val="0"/>
              </a:spcBef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Gesture Controlled Hexapod with Live stream for rescue operations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31819" y="7595874"/>
            <a:ext cx="10853832" cy="52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Team 8: Archit Sharma, Sai Pranay, Samyu Kamtam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324" y="257174"/>
            <a:ext cx="1364261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Live video stream 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7010.0000" end="9693.3340"/>
                </p14:media>
              </p:ext>
            </p:extLst>
          </p:nvPr>
        </p:nvPicPr>
        <p:blipFill>
          <a:blip r:embed="rId2"/>
          <a:srcRect l="2675" t="0" r="16445" b="0"/>
          <a:stretch>
            <a:fillRect/>
          </a:stretch>
        </p:blipFill>
        <p:spPr>
          <a:xfrm flipH="false" flipV="false" rot="0">
            <a:off x="140324" y="1684924"/>
            <a:ext cx="10649660" cy="822960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940116" y="1684924"/>
            <a:ext cx="7233371" cy="5750608"/>
          </a:xfrm>
          <a:custGeom>
            <a:avLst/>
            <a:gdLst/>
            <a:ahLst/>
            <a:cxnLst/>
            <a:rect r="r" b="b" t="t" l="l"/>
            <a:pathLst>
              <a:path h="5750608" w="7233371">
                <a:moveTo>
                  <a:pt x="0" y="0"/>
                </a:moveTo>
                <a:lnTo>
                  <a:pt x="7233372" y="0"/>
                </a:lnTo>
                <a:lnTo>
                  <a:pt x="7233372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49" t="0" r="-2125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43550" y="7721282"/>
            <a:ext cx="6826504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Basic object detection algorithm that decodes MJPEG that is streamed and displays the live video overlaid with detections using YOLO algorithm.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79613" y="6832035"/>
            <a:ext cx="3876241" cy="37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2259">
                <a:solidFill>
                  <a:srgbClr val="37EC2C"/>
                </a:solidFill>
                <a:latin typeface="Canva Sans"/>
                <a:ea typeface="Canva Sans"/>
                <a:cs typeface="Canva Sans"/>
                <a:sym typeface="Canva Sans"/>
              </a:rPr>
              <a:t>person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709"/>
            <a:ext cx="1153482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56255" y="3697427"/>
            <a:ext cx="10655487" cy="460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Revolutionize Search and Rescue operations </a:t>
            </a:r>
          </a:p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Enhances disaster response</a:t>
            </a:r>
          </a:p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Scalable</a:t>
            </a:r>
          </a:p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Has versatile applications</a:t>
            </a:r>
          </a:p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User centric design 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with gesture based control</a:t>
            </a:r>
          </a:p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Challenging with respect to system complexity and energy efficiency</a:t>
            </a:r>
          </a:p>
          <a:p>
            <a:pPr algn="just">
              <a:lnSpc>
                <a:spcPts val="4079"/>
              </a:lnSpc>
            </a:pPr>
          </a:p>
          <a:p>
            <a:pPr algn="just">
              <a:lnSpc>
                <a:spcPts val="4079"/>
              </a:lnSpc>
            </a:pPr>
          </a:p>
          <a:p>
            <a:pPr algn="just" marL="0" indent="0" lvl="0">
              <a:lnSpc>
                <a:spcPts val="407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247055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801952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0127" y="2129016"/>
            <a:ext cx="6711328" cy="187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308"/>
              </a:lnSpc>
              <a:spcBef>
                <a:spcPct val="0"/>
              </a:spcBef>
            </a:pPr>
            <a:r>
              <a:rPr lang="en-US" b="true" sz="10934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601913"/>
            <a:ext cx="15684178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https://www.raspberrypi.com/documentation/computers/camera_software.html#advanced-rpicam-apps 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https://www.youtube.com/watch?v=qs3KhLDUBmk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https://github.com/shillehbean/youtubep2/blob/main/stream_usb_camera.py 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  <a:hlinkClick r:id="rId4" tooltip="https://randomnerdtutorials.com/raspberry-pi-mjpeg-streaming-web-server-picamera2/"/>
              </a:rPr>
              <a:t>https://randomnerdtutorials.com/raspberry-pi-mjpeg-streaming-web-server-picamera2/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3893" y="15849"/>
            <a:ext cx="4194107" cy="10271151"/>
            <a:chOff x="0" y="0"/>
            <a:chExt cx="1104621" cy="2705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621" cy="2705159"/>
            </a:xfrm>
            <a:custGeom>
              <a:avLst/>
              <a:gdLst/>
              <a:ahLst/>
              <a:cxnLst/>
              <a:rect r="r" b="b" t="t" l="l"/>
              <a:pathLst>
                <a:path h="2705159" w="1104621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8486" y="1684924"/>
            <a:ext cx="6330814" cy="7573376"/>
            <a:chOff x="0" y="0"/>
            <a:chExt cx="8441085" cy="1009783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21422" b="0"/>
            <a:stretch>
              <a:fillRect/>
            </a:stretch>
          </p:blipFill>
          <p:spPr>
            <a:xfrm flipH="false" flipV="false">
              <a:off x="0" y="0"/>
              <a:ext cx="8441085" cy="10097834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028700" y="8974931"/>
            <a:ext cx="1905000" cy="283369"/>
          </a:xfrm>
          <a:custGeom>
            <a:avLst/>
            <a:gdLst/>
            <a:ahLst/>
            <a:cxnLst/>
            <a:rect r="r" b="b" t="t" l="l"/>
            <a:pathLst>
              <a:path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85167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Overview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27182"/>
            <a:ext cx="7977433" cy="291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5784" indent="-297892" lvl="1">
              <a:lnSpc>
                <a:spcPts val="4691"/>
              </a:lnSpc>
              <a:buFont typeface="Arial"/>
              <a:buChar char="•"/>
            </a:pPr>
            <a:r>
              <a:rPr lang="en-US" sz="275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Six-legged (18 DOF) locomotion &amp; biologically inspired gait</a:t>
            </a:r>
          </a:p>
          <a:p>
            <a:pPr algn="l" marL="595784" indent="-297892" lvl="1">
              <a:lnSpc>
                <a:spcPts val="4691"/>
              </a:lnSpc>
              <a:buFont typeface="Arial"/>
              <a:buChar char="•"/>
            </a:pPr>
            <a:r>
              <a:rPr lang="en-US" sz="275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Gesture control for remote and convenient operation</a:t>
            </a:r>
          </a:p>
          <a:p>
            <a:pPr algn="l" marL="595784" indent="-297892" lvl="1">
              <a:lnSpc>
                <a:spcPts val="4691"/>
              </a:lnSpc>
              <a:buFont typeface="Arial"/>
              <a:buChar char="•"/>
            </a:pPr>
            <a:r>
              <a:rPr lang="en-US" sz="275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Live stream for teleoperation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6761" y="1287193"/>
            <a:ext cx="6680059" cy="7971107"/>
            <a:chOff x="0" y="0"/>
            <a:chExt cx="1418473" cy="1692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473" cy="1692619"/>
            </a:xfrm>
            <a:custGeom>
              <a:avLst/>
              <a:gdLst/>
              <a:ahLst/>
              <a:cxnLst/>
              <a:rect r="r" b="b" t="t" l="l"/>
              <a:pathLst>
                <a:path h="1692619" w="1418473">
                  <a:moveTo>
                    <a:pt x="59107" y="0"/>
                  </a:moveTo>
                  <a:lnTo>
                    <a:pt x="1359366" y="0"/>
                  </a:lnTo>
                  <a:cubicBezTo>
                    <a:pt x="1392010" y="0"/>
                    <a:pt x="1418473" y="26463"/>
                    <a:pt x="1418473" y="59107"/>
                  </a:cubicBezTo>
                  <a:lnTo>
                    <a:pt x="1418473" y="1633513"/>
                  </a:lnTo>
                  <a:cubicBezTo>
                    <a:pt x="1418473" y="1666156"/>
                    <a:pt x="1392010" y="1692619"/>
                    <a:pt x="1359366" y="1692619"/>
                  </a:cubicBezTo>
                  <a:lnTo>
                    <a:pt x="59107" y="1692619"/>
                  </a:lnTo>
                  <a:cubicBezTo>
                    <a:pt x="26463" y="1692619"/>
                    <a:pt x="0" y="1666156"/>
                    <a:pt x="0" y="1633513"/>
                  </a:cubicBezTo>
                  <a:lnTo>
                    <a:pt x="0" y="59107"/>
                  </a:lnTo>
                  <a:cubicBezTo>
                    <a:pt x="0" y="26463"/>
                    <a:pt x="26463" y="0"/>
                    <a:pt x="59107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19323" y="1769200"/>
            <a:ext cx="2214936" cy="2214936"/>
          </a:xfrm>
          <a:custGeom>
            <a:avLst/>
            <a:gdLst/>
            <a:ahLst/>
            <a:cxnLst/>
            <a:rect r="r" b="b" t="t" l="l"/>
            <a:pathLst>
              <a:path h="2214936" w="2214936">
                <a:moveTo>
                  <a:pt x="0" y="0"/>
                </a:moveTo>
                <a:lnTo>
                  <a:pt x="2214936" y="0"/>
                </a:lnTo>
                <a:lnTo>
                  <a:pt x="2214936" y="2214936"/>
                </a:lnTo>
                <a:lnTo>
                  <a:pt x="0" y="2214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89551" y="1287193"/>
            <a:ext cx="6635243" cy="7971107"/>
            <a:chOff x="0" y="0"/>
            <a:chExt cx="1428039" cy="17155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8039" cy="1715544"/>
            </a:xfrm>
            <a:custGeom>
              <a:avLst/>
              <a:gdLst/>
              <a:ahLst/>
              <a:cxnLst/>
              <a:rect r="r" b="b" t="t" l="l"/>
              <a:pathLst>
                <a:path h="1715544" w="1428039">
                  <a:moveTo>
                    <a:pt x="59506" y="0"/>
                  </a:moveTo>
                  <a:lnTo>
                    <a:pt x="1368533" y="0"/>
                  </a:lnTo>
                  <a:cubicBezTo>
                    <a:pt x="1401397" y="0"/>
                    <a:pt x="1428039" y="26642"/>
                    <a:pt x="1428039" y="59506"/>
                  </a:cubicBezTo>
                  <a:lnTo>
                    <a:pt x="1428039" y="1656038"/>
                  </a:lnTo>
                  <a:cubicBezTo>
                    <a:pt x="1428039" y="1688903"/>
                    <a:pt x="1401397" y="1715544"/>
                    <a:pt x="1368533" y="1715544"/>
                  </a:cubicBezTo>
                  <a:lnTo>
                    <a:pt x="59506" y="1715544"/>
                  </a:lnTo>
                  <a:cubicBezTo>
                    <a:pt x="26642" y="1715544"/>
                    <a:pt x="0" y="1688903"/>
                    <a:pt x="0" y="1656038"/>
                  </a:cubicBezTo>
                  <a:lnTo>
                    <a:pt x="0" y="59506"/>
                  </a:lnTo>
                  <a:cubicBezTo>
                    <a:pt x="0" y="26642"/>
                    <a:pt x="26642" y="0"/>
                    <a:pt x="59506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1428039" cy="1839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384310" y="1684924"/>
            <a:ext cx="2090173" cy="2117119"/>
          </a:xfrm>
          <a:custGeom>
            <a:avLst/>
            <a:gdLst/>
            <a:ahLst/>
            <a:cxnLst/>
            <a:rect r="r" b="b" t="t" l="l"/>
            <a:pathLst>
              <a:path h="2117119" w="2090173">
                <a:moveTo>
                  <a:pt x="0" y="0"/>
                </a:moveTo>
                <a:lnTo>
                  <a:pt x="2090174" y="0"/>
                </a:lnTo>
                <a:lnTo>
                  <a:pt x="2090174" y="2117119"/>
                </a:lnTo>
                <a:lnTo>
                  <a:pt x="0" y="2117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2810" y="4914268"/>
            <a:ext cx="6327961" cy="378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683" indent="-321342" lvl="1">
              <a:lnSpc>
                <a:spcPts val="5060"/>
              </a:lnSpc>
              <a:buFont typeface="Arial"/>
              <a:buChar char="•"/>
            </a:pPr>
            <a:r>
              <a:rPr lang="en-US" sz="297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Enhanced mobility</a:t>
            </a:r>
          </a:p>
          <a:p>
            <a:pPr algn="l" marL="642683" indent="-321342" lvl="1">
              <a:lnSpc>
                <a:spcPts val="5060"/>
              </a:lnSpc>
              <a:buFont typeface="Arial"/>
              <a:buChar char="•"/>
            </a:pPr>
            <a:r>
              <a:rPr lang="en-US" sz="297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Remote controlled operation</a:t>
            </a:r>
          </a:p>
          <a:p>
            <a:pPr algn="l" marL="642683" indent="-321342" lvl="1">
              <a:lnSpc>
                <a:spcPts val="5060"/>
              </a:lnSpc>
              <a:buFont typeface="Arial"/>
              <a:buChar char="•"/>
            </a:pPr>
            <a:r>
              <a:rPr lang="en-US" sz="297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Stability and redundancy</a:t>
            </a:r>
          </a:p>
          <a:p>
            <a:pPr algn="l" marL="642683" indent="-321342" lvl="1">
              <a:lnSpc>
                <a:spcPts val="5060"/>
              </a:lnSpc>
              <a:buFont typeface="Arial"/>
              <a:buChar char="•"/>
            </a:pPr>
            <a:r>
              <a:rPr lang="en-US" sz="297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Real time video streaming</a:t>
            </a:r>
          </a:p>
          <a:p>
            <a:pPr algn="l" marL="642683" indent="-321342" lvl="1">
              <a:lnSpc>
                <a:spcPts val="5060"/>
              </a:lnSpc>
              <a:buFont typeface="Arial"/>
              <a:buChar char="•"/>
            </a:pPr>
            <a:r>
              <a:rPr lang="en-US" sz="297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User-friendly</a:t>
            </a:r>
          </a:p>
          <a:p>
            <a:pPr algn="l" marL="642683" indent="-321342" lvl="1">
              <a:lnSpc>
                <a:spcPts val="5060"/>
              </a:lnSpc>
              <a:buFont typeface="Arial"/>
              <a:buChar char="•"/>
            </a:pPr>
            <a:r>
              <a:rPr lang="en-US" sz="297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Modular &amp; scalable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1543" y="4190905"/>
            <a:ext cx="6327961" cy="59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2"/>
              </a:lnSpc>
              <a:spcBef>
                <a:spcPct val="0"/>
              </a:spcBef>
            </a:pPr>
            <a:r>
              <a:rPr lang="en-US" b="true" sz="347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Advantages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89551" y="5010150"/>
            <a:ext cx="6243400" cy="309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095" indent="-317047" lvl="1">
              <a:lnSpc>
                <a:spcPts val="4992"/>
              </a:lnSpc>
              <a:buFont typeface="Arial"/>
              <a:buChar char="•"/>
            </a:pPr>
            <a:r>
              <a:rPr lang="en-US" sz="293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Complexity (Design and control)</a:t>
            </a:r>
          </a:p>
          <a:p>
            <a:pPr algn="l" marL="634095" indent="-317047" lvl="1">
              <a:lnSpc>
                <a:spcPts val="4992"/>
              </a:lnSpc>
              <a:buFont typeface="Arial"/>
              <a:buChar char="•"/>
            </a:pPr>
            <a:r>
              <a:rPr lang="en-US" sz="293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Cost</a:t>
            </a:r>
          </a:p>
          <a:p>
            <a:pPr algn="l" marL="634095" indent="-317047" lvl="1">
              <a:lnSpc>
                <a:spcPts val="4992"/>
              </a:lnSpc>
              <a:buFont typeface="Arial"/>
              <a:buChar char="•"/>
            </a:pPr>
            <a:r>
              <a:rPr lang="en-US" sz="293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Energy consumption</a:t>
            </a:r>
          </a:p>
          <a:p>
            <a:pPr algn="l" marL="634095" indent="-317047" lvl="1">
              <a:lnSpc>
                <a:spcPts val="4992"/>
              </a:lnSpc>
              <a:buFont typeface="Arial"/>
              <a:buChar char="•"/>
            </a:pPr>
            <a:r>
              <a:rPr lang="en-US" sz="293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Connectivity issue</a:t>
            </a:r>
          </a:p>
          <a:p>
            <a:pPr algn="l" marL="634095" indent="-317047" lvl="1">
              <a:lnSpc>
                <a:spcPts val="4992"/>
              </a:lnSpc>
              <a:buFont typeface="Arial"/>
              <a:buChar char="•"/>
            </a:pPr>
            <a:r>
              <a:rPr lang="en-US" sz="2936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Payload limitations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07697" y="4200430"/>
            <a:ext cx="6243400" cy="5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7"/>
              </a:lnSpc>
              <a:spcBef>
                <a:spcPct val="0"/>
              </a:spcBef>
            </a:pPr>
            <a:r>
              <a:rPr lang="en-US" b="true" sz="342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Disadvantages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59430" y="1684924"/>
            <a:ext cx="1308559" cy="194648"/>
          </a:xfrm>
          <a:custGeom>
            <a:avLst/>
            <a:gdLst/>
            <a:ahLst/>
            <a:cxnLst/>
            <a:rect r="r" b="b" t="t" l="l"/>
            <a:pathLst>
              <a:path h="194648" w="1308559">
                <a:moveTo>
                  <a:pt x="0" y="0"/>
                </a:moveTo>
                <a:lnTo>
                  <a:pt x="1308559" y="0"/>
                </a:lnTo>
                <a:lnTo>
                  <a:pt x="1308559" y="194648"/>
                </a:lnTo>
                <a:lnTo>
                  <a:pt x="0" y="19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534736"/>
            <a:ext cx="5739289" cy="2162877"/>
            <a:chOff x="0" y="0"/>
            <a:chExt cx="1218706" cy="4592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8706" cy="459275"/>
            </a:xfrm>
            <a:custGeom>
              <a:avLst/>
              <a:gdLst/>
              <a:ahLst/>
              <a:cxnLst/>
              <a:rect r="r" b="b" t="t" l="l"/>
              <a:pathLst>
                <a:path h="459275" w="1218706">
                  <a:moveTo>
                    <a:pt x="68796" y="0"/>
                  </a:moveTo>
                  <a:lnTo>
                    <a:pt x="1149910" y="0"/>
                  </a:lnTo>
                  <a:cubicBezTo>
                    <a:pt x="1168156" y="0"/>
                    <a:pt x="1185654" y="7248"/>
                    <a:pt x="1198556" y="20150"/>
                  </a:cubicBezTo>
                  <a:cubicBezTo>
                    <a:pt x="1211458" y="33051"/>
                    <a:pt x="1218706" y="50550"/>
                    <a:pt x="1218706" y="68796"/>
                  </a:cubicBezTo>
                  <a:lnTo>
                    <a:pt x="1218706" y="390479"/>
                  </a:lnTo>
                  <a:cubicBezTo>
                    <a:pt x="1218706" y="408725"/>
                    <a:pt x="1211458" y="426223"/>
                    <a:pt x="1198556" y="439125"/>
                  </a:cubicBezTo>
                  <a:cubicBezTo>
                    <a:pt x="1185654" y="452026"/>
                    <a:pt x="1168156" y="459275"/>
                    <a:pt x="1149910" y="459275"/>
                  </a:cubicBezTo>
                  <a:lnTo>
                    <a:pt x="68796" y="459275"/>
                  </a:lnTo>
                  <a:cubicBezTo>
                    <a:pt x="50550" y="459275"/>
                    <a:pt x="33051" y="452026"/>
                    <a:pt x="20150" y="439125"/>
                  </a:cubicBezTo>
                  <a:cubicBezTo>
                    <a:pt x="7248" y="426223"/>
                    <a:pt x="0" y="408725"/>
                    <a:pt x="0" y="390479"/>
                  </a:cubicBezTo>
                  <a:lnTo>
                    <a:pt x="0" y="68796"/>
                  </a:lnTo>
                  <a:cubicBezTo>
                    <a:pt x="0" y="50550"/>
                    <a:pt x="7248" y="33051"/>
                    <a:pt x="20150" y="20150"/>
                  </a:cubicBezTo>
                  <a:cubicBezTo>
                    <a:pt x="33051" y="7248"/>
                    <a:pt x="50550" y="0"/>
                    <a:pt x="68796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1218706" cy="583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17151" y="2360898"/>
            <a:ext cx="5735376" cy="2510552"/>
            <a:chOff x="0" y="0"/>
            <a:chExt cx="1234370" cy="5403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4370" cy="540322"/>
            </a:xfrm>
            <a:custGeom>
              <a:avLst/>
              <a:gdLst/>
              <a:ahLst/>
              <a:cxnLst/>
              <a:rect r="r" b="b" t="t" l="l"/>
              <a:pathLst>
                <a:path h="540322" w="1234370">
                  <a:moveTo>
                    <a:pt x="68843" y="0"/>
                  </a:moveTo>
                  <a:lnTo>
                    <a:pt x="1165527" y="0"/>
                  </a:lnTo>
                  <a:cubicBezTo>
                    <a:pt x="1183785" y="0"/>
                    <a:pt x="1201296" y="7253"/>
                    <a:pt x="1214206" y="20164"/>
                  </a:cubicBezTo>
                  <a:cubicBezTo>
                    <a:pt x="1227117" y="33074"/>
                    <a:pt x="1234370" y="50584"/>
                    <a:pt x="1234370" y="68843"/>
                  </a:cubicBezTo>
                  <a:lnTo>
                    <a:pt x="1234370" y="471479"/>
                  </a:lnTo>
                  <a:cubicBezTo>
                    <a:pt x="1234370" y="509500"/>
                    <a:pt x="1203548" y="540322"/>
                    <a:pt x="1165527" y="540322"/>
                  </a:cubicBezTo>
                  <a:lnTo>
                    <a:pt x="68843" y="540322"/>
                  </a:lnTo>
                  <a:cubicBezTo>
                    <a:pt x="50584" y="540322"/>
                    <a:pt x="33074" y="533069"/>
                    <a:pt x="20164" y="520158"/>
                  </a:cubicBezTo>
                  <a:cubicBezTo>
                    <a:pt x="7253" y="507248"/>
                    <a:pt x="0" y="489738"/>
                    <a:pt x="0" y="471479"/>
                  </a:cubicBezTo>
                  <a:lnTo>
                    <a:pt x="0" y="68843"/>
                  </a:lnTo>
                  <a:cubicBezTo>
                    <a:pt x="0" y="50584"/>
                    <a:pt x="7253" y="33074"/>
                    <a:pt x="20164" y="20164"/>
                  </a:cubicBezTo>
                  <a:cubicBezTo>
                    <a:pt x="33074" y="7253"/>
                    <a:pt x="50584" y="0"/>
                    <a:pt x="68843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1234370" cy="66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6767989" y="3616174"/>
            <a:ext cx="4449162" cy="0"/>
          </a:xfrm>
          <a:prstGeom prst="line">
            <a:avLst/>
          </a:prstGeom>
          <a:ln cap="flat" w="38100">
            <a:solidFill>
              <a:srgbClr val="0F466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11217151" y="6286602"/>
            <a:ext cx="5739289" cy="2162877"/>
            <a:chOff x="0" y="0"/>
            <a:chExt cx="1218706" cy="4592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8706" cy="459275"/>
            </a:xfrm>
            <a:custGeom>
              <a:avLst/>
              <a:gdLst/>
              <a:ahLst/>
              <a:cxnLst/>
              <a:rect r="r" b="b" t="t" l="l"/>
              <a:pathLst>
                <a:path h="459275" w="1218706">
                  <a:moveTo>
                    <a:pt x="68796" y="0"/>
                  </a:moveTo>
                  <a:lnTo>
                    <a:pt x="1149910" y="0"/>
                  </a:lnTo>
                  <a:cubicBezTo>
                    <a:pt x="1168156" y="0"/>
                    <a:pt x="1185654" y="7248"/>
                    <a:pt x="1198556" y="20150"/>
                  </a:cubicBezTo>
                  <a:cubicBezTo>
                    <a:pt x="1211458" y="33051"/>
                    <a:pt x="1218706" y="50550"/>
                    <a:pt x="1218706" y="68796"/>
                  </a:cubicBezTo>
                  <a:lnTo>
                    <a:pt x="1218706" y="390479"/>
                  </a:lnTo>
                  <a:cubicBezTo>
                    <a:pt x="1218706" y="408725"/>
                    <a:pt x="1211458" y="426223"/>
                    <a:pt x="1198556" y="439125"/>
                  </a:cubicBezTo>
                  <a:cubicBezTo>
                    <a:pt x="1185654" y="452026"/>
                    <a:pt x="1168156" y="459275"/>
                    <a:pt x="1149910" y="459275"/>
                  </a:cubicBezTo>
                  <a:lnTo>
                    <a:pt x="68796" y="459275"/>
                  </a:lnTo>
                  <a:cubicBezTo>
                    <a:pt x="50550" y="459275"/>
                    <a:pt x="33051" y="452026"/>
                    <a:pt x="20150" y="439125"/>
                  </a:cubicBezTo>
                  <a:cubicBezTo>
                    <a:pt x="7248" y="426223"/>
                    <a:pt x="0" y="408725"/>
                    <a:pt x="0" y="390479"/>
                  </a:cubicBezTo>
                  <a:lnTo>
                    <a:pt x="0" y="68796"/>
                  </a:lnTo>
                  <a:cubicBezTo>
                    <a:pt x="0" y="50550"/>
                    <a:pt x="7248" y="33051"/>
                    <a:pt x="20150" y="20150"/>
                  </a:cubicBezTo>
                  <a:cubicBezTo>
                    <a:pt x="33051" y="7248"/>
                    <a:pt x="50550" y="0"/>
                    <a:pt x="68796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1218706" cy="583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67496" y="4845813"/>
            <a:ext cx="2730849" cy="2037469"/>
          </a:xfrm>
          <a:custGeom>
            <a:avLst/>
            <a:gdLst/>
            <a:ahLst/>
            <a:cxnLst/>
            <a:rect r="r" b="b" t="t" l="l"/>
            <a:pathLst>
              <a:path h="2037469" w="2730849">
                <a:moveTo>
                  <a:pt x="0" y="0"/>
                </a:moveTo>
                <a:lnTo>
                  <a:pt x="2730849" y="0"/>
                </a:lnTo>
                <a:lnTo>
                  <a:pt x="2730849" y="2037469"/>
                </a:lnTo>
                <a:lnTo>
                  <a:pt x="0" y="2037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011" t="-35623" r="-15097" b="-3876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606417" y="4738887"/>
            <a:ext cx="2652883" cy="1720169"/>
          </a:xfrm>
          <a:custGeom>
            <a:avLst/>
            <a:gdLst/>
            <a:ahLst/>
            <a:cxnLst/>
            <a:rect r="r" b="b" t="t" l="l"/>
            <a:pathLst>
              <a:path h="1720169" w="2652883">
                <a:moveTo>
                  <a:pt x="0" y="0"/>
                </a:moveTo>
                <a:lnTo>
                  <a:pt x="2652883" y="0"/>
                </a:lnTo>
                <a:lnTo>
                  <a:pt x="2652883" y="1720169"/>
                </a:lnTo>
                <a:lnTo>
                  <a:pt x="0" y="1720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24855" y="3050626"/>
            <a:ext cx="671899" cy="455122"/>
          </a:xfrm>
          <a:custGeom>
            <a:avLst/>
            <a:gdLst/>
            <a:ahLst/>
            <a:cxnLst/>
            <a:rect r="r" b="b" t="t" l="l"/>
            <a:pathLst>
              <a:path h="455122" w="671899">
                <a:moveTo>
                  <a:pt x="0" y="0"/>
                </a:moveTo>
                <a:lnTo>
                  <a:pt x="671898" y="0"/>
                </a:lnTo>
                <a:lnTo>
                  <a:pt x="671898" y="455122"/>
                </a:lnTo>
                <a:lnTo>
                  <a:pt x="0" y="455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75570" y="3050626"/>
            <a:ext cx="671899" cy="455122"/>
          </a:xfrm>
          <a:custGeom>
            <a:avLst/>
            <a:gdLst/>
            <a:ahLst/>
            <a:cxnLst/>
            <a:rect r="r" b="b" t="t" l="l"/>
            <a:pathLst>
              <a:path h="455122" w="671899">
                <a:moveTo>
                  <a:pt x="0" y="0"/>
                </a:moveTo>
                <a:lnTo>
                  <a:pt x="671899" y="0"/>
                </a:lnTo>
                <a:lnTo>
                  <a:pt x="671899" y="455122"/>
                </a:lnTo>
                <a:lnTo>
                  <a:pt x="0" y="455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4157243" y="6379894"/>
            <a:ext cx="3003561" cy="2069585"/>
          </a:xfrm>
          <a:custGeom>
            <a:avLst/>
            <a:gdLst/>
            <a:ahLst/>
            <a:cxnLst/>
            <a:rect r="r" b="b" t="t" l="l"/>
            <a:pathLst>
              <a:path h="2069585" w="3003561">
                <a:moveTo>
                  <a:pt x="3003561" y="0"/>
                </a:moveTo>
                <a:lnTo>
                  <a:pt x="0" y="0"/>
                </a:lnTo>
                <a:lnTo>
                  <a:pt x="0" y="2069585"/>
                </a:lnTo>
                <a:lnTo>
                  <a:pt x="3003561" y="2069585"/>
                </a:lnTo>
                <a:lnTo>
                  <a:pt x="300356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>
            <a:off x="6824855" y="7387091"/>
            <a:ext cx="4449162" cy="0"/>
          </a:xfrm>
          <a:prstGeom prst="line">
            <a:avLst/>
          </a:prstGeom>
          <a:ln cap="flat" w="38100">
            <a:solidFill>
              <a:srgbClr val="0F466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459430" y="3978636"/>
            <a:ext cx="1796803" cy="2329728"/>
          </a:xfrm>
          <a:custGeom>
            <a:avLst/>
            <a:gdLst/>
            <a:ahLst/>
            <a:cxnLst/>
            <a:rect r="r" b="b" t="t" l="l"/>
            <a:pathLst>
              <a:path h="2329728" w="1796803">
                <a:moveTo>
                  <a:pt x="0" y="0"/>
                </a:moveTo>
                <a:lnTo>
                  <a:pt x="1796803" y="0"/>
                </a:lnTo>
                <a:lnTo>
                  <a:pt x="1796803" y="2329728"/>
                </a:lnTo>
                <a:lnTo>
                  <a:pt x="0" y="2329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-3288679">
            <a:off x="4611935" y="5727512"/>
            <a:ext cx="1158831" cy="327370"/>
          </a:xfrm>
          <a:custGeom>
            <a:avLst/>
            <a:gdLst/>
            <a:ahLst/>
            <a:cxnLst/>
            <a:rect r="r" b="b" t="t" l="l"/>
            <a:pathLst>
              <a:path h="327370" w="1158831">
                <a:moveTo>
                  <a:pt x="0" y="327370"/>
                </a:moveTo>
                <a:lnTo>
                  <a:pt x="1158831" y="327370"/>
                </a:lnTo>
                <a:lnTo>
                  <a:pt x="1158831" y="0"/>
                </a:lnTo>
                <a:lnTo>
                  <a:pt x="0" y="0"/>
                </a:lnTo>
                <a:lnTo>
                  <a:pt x="0" y="32737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599709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System architecture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635936"/>
            <a:ext cx="5261569" cy="49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n-US" b="true" sz="2798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Gesture c</a:t>
            </a:r>
            <a:r>
              <a:rPr lang="en-US" b="true" sz="2798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ontrol - Propeller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80801" y="3244437"/>
            <a:ext cx="3913704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Gest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ure control for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navigation using flex sensor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and Memsic accelerometer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03617" y="2559736"/>
            <a:ext cx="1530400" cy="56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Hexapod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21064" y="3168237"/>
            <a:ext cx="5735376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Gait calculati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on for</a:t>
            </a:r>
          </a:p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servo control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68645" y="6392381"/>
            <a:ext cx="3811078" cy="49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n-US" b="true" sz="2798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Live stream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81390" y="7131821"/>
            <a:ext cx="441081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Picam live video capture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31644" y="3090458"/>
            <a:ext cx="110903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WiFi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75361" y="5180463"/>
            <a:ext cx="1997646" cy="56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Rasperry pi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6898450" y="6784614"/>
            <a:ext cx="671899" cy="455122"/>
          </a:xfrm>
          <a:custGeom>
            <a:avLst/>
            <a:gdLst/>
            <a:ahLst/>
            <a:cxnLst/>
            <a:rect r="r" b="b" t="t" l="l"/>
            <a:pathLst>
              <a:path h="455122" w="671899">
                <a:moveTo>
                  <a:pt x="0" y="0"/>
                </a:moveTo>
                <a:lnTo>
                  <a:pt x="671899" y="0"/>
                </a:lnTo>
                <a:lnTo>
                  <a:pt x="671899" y="455122"/>
                </a:lnTo>
                <a:lnTo>
                  <a:pt x="0" y="455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549166" y="6784614"/>
            <a:ext cx="671899" cy="455122"/>
          </a:xfrm>
          <a:custGeom>
            <a:avLst/>
            <a:gdLst/>
            <a:ahLst/>
            <a:cxnLst/>
            <a:rect r="r" b="b" t="t" l="l"/>
            <a:pathLst>
              <a:path h="455122" w="671899">
                <a:moveTo>
                  <a:pt x="0" y="0"/>
                </a:moveTo>
                <a:lnTo>
                  <a:pt x="671898" y="0"/>
                </a:lnTo>
                <a:lnTo>
                  <a:pt x="671898" y="455122"/>
                </a:lnTo>
                <a:lnTo>
                  <a:pt x="0" y="455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505240" y="6824446"/>
            <a:ext cx="110903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WiFi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709"/>
            <a:ext cx="94454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Hexapod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470701" y="2194046"/>
            <a:ext cx="5919917" cy="6356958"/>
          </a:xfrm>
          <a:custGeom>
            <a:avLst/>
            <a:gdLst/>
            <a:ahLst/>
            <a:cxnLst/>
            <a:rect r="r" b="b" t="t" l="l"/>
            <a:pathLst>
              <a:path h="6356958" w="5919917">
                <a:moveTo>
                  <a:pt x="0" y="0"/>
                </a:moveTo>
                <a:lnTo>
                  <a:pt x="5919917" y="0"/>
                </a:lnTo>
                <a:lnTo>
                  <a:pt x="59199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4543742"/>
            <a:ext cx="952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730128"/>
            <a:ext cx="11169141" cy="618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184" indent="-290092" lvl="1">
              <a:lnSpc>
                <a:spcPts val="3762"/>
              </a:lnSpc>
              <a:buFont typeface="Arial"/>
              <a:buChar char="•"/>
            </a:pPr>
            <a:r>
              <a:rPr lang="en-US" b="true" sz="2687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Servo</a:t>
            </a:r>
            <a:r>
              <a:rPr lang="en-US" sz="26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: The servo motors receive PWM signals from the I2C-based driver to perform precise joint movements.</a:t>
            </a:r>
          </a:p>
          <a:p>
            <a:pPr algn="l">
              <a:lnSpc>
                <a:spcPts val="3762"/>
              </a:lnSpc>
            </a:pPr>
          </a:p>
          <a:p>
            <a:pPr algn="l" marL="580184" indent="-290092" lvl="1">
              <a:lnSpc>
                <a:spcPts val="3762"/>
              </a:lnSpc>
              <a:buFont typeface="Arial"/>
              <a:buChar char="•"/>
            </a:pPr>
            <a:r>
              <a:rPr lang="en-US" b="true" sz="2687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b="true" sz="2687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2C</a:t>
            </a:r>
            <a:r>
              <a:rPr lang="en-US" sz="26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: I2C communication connects the Raspberry Pi to the servo driver for synchronized multi-servo control.</a:t>
            </a:r>
          </a:p>
          <a:p>
            <a:pPr algn="l">
              <a:lnSpc>
                <a:spcPts val="3762"/>
              </a:lnSpc>
            </a:pPr>
          </a:p>
          <a:p>
            <a:pPr algn="l" marL="580184" indent="-290092" lvl="1">
              <a:lnSpc>
                <a:spcPts val="3762"/>
              </a:lnSpc>
              <a:buFont typeface="Arial"/>
              <a:buChar char="•"/>
            </a:pPr>
            <a:r>
              <a:rPr lang="en-US" b="true" sz="2687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 distribution</a:t>
            </a:r>
            <a:r>
              <a:rPr lang="en-US" sz="26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</a:p>
          <a:p>
            <a:pPr algn="l" marL="1160368" indent="-386789" lvl="2">
              <a:lnSpc>
                <a:spcPts val="3762"/>
              </a:lnSpc>
              <a:buFont typeface="Arial"/>
              <a:buChar char="⚬"/>
            </a:pPr>
            <a:r>
              <a:rPr lang="en-US" sz="26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A buck converter steps down 8.3V to 6V to safely distribute power to all 18 servo motors.</a:t>
            </a:r>
          </a:p>
          <a:p>
            <a:pPr algn="l" marL="1160368" indent="-386789" lvl="2">
              <a:lnSpc>
                <a:spcPts val="3762"/>
              </a:lnSpc>
              <a:buFont typeface="Arial"/>
              <a:buChar char="⚬"/>
            </a:pPr>
            <a:r>
              <a:rPr lang="en-US" sz="26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The Raspberry Pi is powered by stepping down 8.3V to 5V using a buck converter to ensure stable and safe operation.</a:t>
            </a:r>
          </a:p>
          <a:p>
            <a:pPr algn="l">
              <a:lnSpc>
                <a:spcPts val="3762"/>
              </a:lnSpc>
            </a:pPr>
          </a:p>
          <a:p>
            <a:pPr algn="l">
              <a:lnSpc>
                <a:spcPts val="376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4412609" cy="10287000"/>
          </a:xfrm>
          <a:custGeom>
            <a:avLst/>
            <a:gdLst/>
            <a:ahLst/>
            <a:cxnLst/>
            <a:rect r="r" b="b" t="t" l="l"/>
            <a:pathLst>
              <a:path h="10287000" w="14412609">
                <a:moveTo>
                  <a:pt x="0" y="0"/>
                </a:moveTo>
                <a:lnTo>
                  <a:pt x="14412609" y="0"/>
                </a:lnTo>
                <a:lnTo>
                  <a:pt x="144126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412609" y="3388360"/>
            <a:ext cx="3639884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Rasperry Pi 3b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OS: Raspbian 64 bit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for servo control and camera live stream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-56515"/>
            <a:ext cx="94454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Hexapod circuit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6" y="142183"/>
            <a:ext cx="5470348" cy="5727501"/>
          </a:xfrm>
          <a:custGeom>
            <a:avLst/>
            <a:gdLst/>
            <a:ahLst/>
            <a:cxnLst/>
            <a:rect r="r" b="b" t="t" l="l"/>
            <a:pathLst>
              <a:path h="5727501" w="5470348">
                <a:moveTo>
                  <a:pt x="0" y="0"/>
                </a:moveTo>
                <a:lnTo>
                  <a:pt x="5470348" y="0"/>
                </a:lnTo>
                <a:lnTo>
                  <a:pt x="5470348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42673" y="142183"/>
            <a:ext cx="9304776" cy="5001317"/>
          </a:xfrm>
          <a:custGeom>
            <a:avLst/>
            <a:gdLst/>
            <a:ahLst/>
            <a:cxnLst/>
            <a:rect r="r" b="b" t="t" l="l"/>
            <a:pathLst>
              <a:path h="5001317" w="9304776">
                <a:moveTo>
                  <a:pt x="0" y="0"/>
                </a:moveTo>
                <a:lnTo>
                  <a:pt x="9304775" y="0"/>
                </a:lnTo>
                <a:lnTo>
                  <a:pt x="9304775" y="5001317"/>
                </a:lnTo>
                <a:lnTo>
                  <a:pt x="0" y="5001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6741" y="5540361"/>
            <a:ext cx="11301259" cy="4463997"/>
          </a:xfrm>
          <a:custGeom>
            <a:avLst/>
            <a:gdLst/>
            <a:ahLst/>
            <a:cxnLst/>
            <a:rect r="r" b="b" t="t" l="l"/>
            <a:pathLst>
              <a:path h="4463997" w="11301259">
                <a:moveTo>
                  <a:pt x="0" y="0"/>
                </a:moveTo>
                <a:lnTo>
                  <a:pt x="11301259" y="0"/>
                </a:lnTo>
                <a:lnTo>
                  <a:pt x="11301259" y="4463998"/>
                </a:lnTo>
                <a:lnTo>
                  <a:pt x="0" y="446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281188"/>
            <a:ext cx="35830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Kinematics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27916" y="5669928"/>
            <a:ext cx="4264114" cy="4617072"/>
          </a:xfrm>
          <a:custGeom>
            <a:avLst/>
            <a:gdLst/>
            <a:ahLst/>
            <a:cxnLst/>
            <a:rect r="r" b="b" t="t" l="l"/>
            <a:pathLst>
              <a:path h="4617072" w="4264114">
                <a:moveTo>
                  <a:pt x="0" y="0"/>
                </a:moveTo>
                <a:lnTo>
                  <a:pt x="4264114" y="0"/>
                </a:lnTo>
                <a:lnTo>
                  <a:pt x="4264114" y="4617072"/>
                </a:lnTo>
                <a:lnTo>
                  <a:pt x="0" y="4617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70388"/>
            <a:ext cx="5308060" cy="6356958"/>
          </a:xfrm>
          <a:custGeom>
            <a:avLst/>
            <a:gdLst/>
            <a:ahLst/>
            <a:cxnLst/>
            <a:rect r="r" b="b" t="t" l="l"/>
            <a:pathLst>
              <a:path h="6356958" w="5308060">
                <a:moveTo>
                  <a:pt x="0" y="0"/>
                </a:moveTo>
                <a:lnTo>
                  <a:pt x="5308060" y="0"/>
                </a:lnTo>
                <a:lnTo>
                  <a:pt x="530806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7052" y="599709"/>
            <a:ext cx="94454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Gesture control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08060" y="2213238"/>
            <a:ext cx="8280398" cy="783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505" indent="-321752" lvl="1">
              <a:lnSpc>
                <a:spcPts val="4172"/>
              </a:lnSpc>
              <a:buFont typeface="Arial"/>
              <a:buChar char="•"/>
            </a:pPr>
            <a:r>
              <a:rPr lang="en-US" b="true" sz="2980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Cogs for Performance:</a:t>
            </a:r>
          </a:p>
          <a:p>
            <a:pPr algn="l" marL="1287009" indent="-429003" lvl="2">
              <a:lnSpc>
                <a:spcPts val="4172"/>
              </a:lnSpc>
              <a:buFont typeface="Arial"/>
              <a:buChar char="⚬"/>
            </a:pPr>
            <a:r>
              <a:rPr lang="en-US" sz="298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Multiple cogs on the Propeller read flex sensor and MX2125 accelerometer values while simultaneously encoding and transmitting data to the laptop.</a:t>
            </a:r>
          </a:p>
          <a:p>
            <a:pPr algn="l" marL="643505" indent="-321752" lvl="1">
              <a:lnSpc>
                <a:spcPts val="4172"/>
              </a:lnSpc>
              <a:buFont typeface="Arial"/>
              <a:buChar char="•"/>
            </a:pPr>
            <a:r>
              <a:rPr lang="en-US" b="true" sz="2980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Propeller Specs &amp; Sensors:</a:t>
            </a:r>
          </a:p>
          <a:p>
            <a:pPr algn="l" marL="1287009" indent="-429003" lvl="2">
              <a:lnSpc>
                <a:spcPts val="4172"/>
              </a:lnSpc>
              <a:buFont typeface="Arial"/>
              <a:buChar char="⚬"/>
            </a:pPr>
            <a:r>
              <a:rPr lang="en-US" sz="298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8-core Parallax Propeller enables true parallel processing.</a:t>
            </a:r>
          </a:p>
          <a:p>
            <a:pPr algn="l" marL="1287009" indent="-429003" lvl="2">
              <a:lnSpc>
                <a:spcPts val="4172"/>
              </a:lnSpc>
              <a:buFont typeface="Arial"/>
              <a:buChar char="⚬"/>
            </a:pPr>
            <a:r>
              <a:rPr lang="en-US" sz="298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Each cog has 2KB RAM for fast local tasks.</a:t>
            </a:r>
          </a:p>
          <a:p>
            <a:pPr algn="l" marL="1287009" indent="-429003" lvl="2">
              <a:lnSpc>
                <a:spcPts val="4172"/>
              </a:lnSpc>
              <a:buFont typeface="Arial"/>
              <a:buChar char="⚬"/>
            </a:pPr>
            <a:r>
              <a:rPr lang="en-US" sz="298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Interfaced with MX2125 MEMS ac</a:t>
            </a:r>
            <a:r>
              <a:rPr lang="en-US" sz="298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celerometer and flex sensors for gesture input.</a:t>
            </a:r>
          </a:p>
          <a:p>
            <a:pPr algn="l">
              <a:lnSpc>
                <a:spcPts val="417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68621" y="422495"/>
            <a:ext cx="3782705" cy="4721005"/>
          </a:xfrm>
          <a:custGeom>
            <a:avLst/>
            <a:gdLst/>
            <a:ahLst/>
            <a:cxnLst/>
            <a:rect r="r" b="b" t="t" l="l"/>
            <a:pathLst>
              <a:path h="4721005" w="3782705">
                <a:moveTo>
                  <a:pt x="0" y="0"/>
                </a:moveTo>
                <a:lnTo>
                  <a:pt x="3782705" y="0"/>
                </a:lnTo>
                <a:lnTo>
                  <a:pt x="3782705" y="4721005"/>
                </a:lnTo>
                <a:lnTo>
                  <a:pt x="0" y="4721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05107" y="2303598"/>
          <a:ext cx="16754193" cy="7512229"/>
        </p:xfrm>
        <a:graphic>
          <a:graphicData uri="http://schemas.openxmlformats.org/drawingml/2006/table">
            <a:tbl>
              <a:tblPr/>
              <a:tblGrid>
                <a:gridCol w="2393456"/>
                <a:gridCol w="2393456"/>
                <a:gridCol w="2393456"/>
                <a:gridCol w="2393456"/>
                <a:gridCol w="2393456"/>
                <a:gridCol w="2393456"/>
                <a:gridCol w="2393456"/>
              </a:tblGrid>
              <a:tr h="751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Movement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Flex 1 (*18)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Flex 2 (*9)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X (*3)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Y (*1)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Encoded value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Final value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Idle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Front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Front right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19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Front left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Back 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Back right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Back left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Bounce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Kill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466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704248" y="428942"/>
            <a:ext cx="94454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Encoder logic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42277" y="647334"/>
            <a:ext cx="7017023" cy="128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State = flex1*18 + flex2*9 + x*3 + y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DAGm1DbNHUA</dc:identifier>
  <dcterms:modified xsi:type="dcterms:W3CDTF">2011-08-01T06:04:30Z</dcterms:modified>
  <cp:revision>1</cp:revision>
  <dc:title>Mechatronics final project</dc:title>
</cp:coreProperties>
</file>